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7" r:id="rId2"/>
    <p:sldId id="258" r:id="rId3"/>
    <p:sldId id="259" r:id="rId4"/>
    <p:sldId id="260" r:id="rId5"/>
    <p:sldId id="262" r:id="rId6"/>
    <p:sldId id="261"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336" y="2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97531B-B89E-FD4D-81F2-529C6FF343AD}" type="datetimeFigureOut">
              <a:rPr lang="en-US" smtClean="0"/>
              <a:t>5/13/2015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38BA60-9093-5148-A0A8-70345986B82E}" type="slidenum">
              <a:rPr lang="en-US" smtClean="0"/>
              <a:t>‹#›</a:t>
            </a:fld>
            <a:endParaRPr lang="en-US"/>
          </a:p>
        </p:txBody>
      </p:sp>
    </p:spTree>
    <p:extLst>
      <p:ext uri="{BB962C8B-B14F-4D97-AF65-F5344CB8AC3E}">
        <p14:creationId xmlns:p14="http://schemas.microsoft.com/office/powerpoint/2010/main" val="10148015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E264DC-2A16-4555-9189-34FB8B4D546F}"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5/13/2015</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728701E-CAF4-4159-9B3E-41C86DFFA30D}" type="datetimeFigureOut">
              <a:rPr lang="en-US" smtClean="0"/>
              <a:t>5/13/2015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D728701E-CAF4-4159-9B3E-41C86DFFA30D}" type="datetimeFigureOut">
              <a:rPr lang="en-US" smtClean="0"/>
              <a:t>5/13/2015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US" smtClean="0"/>
              <a:t>Click to edit Master title style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a:xfrm>
            <a:off x="3859305" y="6423585"/>
            <a:ext cx="3316941" cy="365125"/>
          </a:xfrm>
        </p:spPr>
        <p:txBody>
          <a:bodyPr/>
          <a:lstStyle/>
          <a:p>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US" smtClean="0"/>
              <a:t>Drag picture to placeholder or click icon to add</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5/13/2015</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D728701E-CAF4-4159-9B3E-41C86DFFA30D}" type="datetimeFigureOut">
              <a:rPr lang="en-US" smtClean="0"/>
              <a:t>5/13/2015</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162F1D00-BD13-4404-86B0-79703945A0A7}" type="slidenum">
              <a:rPr lang="en-US" smtClean="0"/>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728701E-CAF4-4159-9B3E-41C86DFFA30D}" type="datetimeFigureOut">
              <a:rPr lang="en-US" smtClean="0"/>
              <a:t>5/13/2015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2F1D00-BD13-4404-86B0-79703945A0A7}" type="slidenum">
              <a:rPr lang="en-US" smtClean="0"/>
              <a:t>‹#›</a:t>
            </a:fld>
            <a:endParaRPr lang="en-US"/>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162F1D00-BD13-4404-86B0-79703945A0A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5/13/2015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D728701E-CAF4-4159-9B3E-41C86DFFA30D}" type="datetimeFigureOut">
              <a:rPr lang="en-US" smtClean="0"/>
              <a:t>5/13/2015</a:t>
            </a:fld>
            <a:endParaRPr lang="en-US"/>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162F1D00-BD13-4404-86B0-79703945A0A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38695" y="5013739"/>
            <a:ext cx="7569200" cy="1700696"/>
          </a:xfrm>
        </p:spPr>
        <p:txBody>
          <a:bodyPr>
            <a:normAutofit fontScale="90000"/>
          </a:bodyPr>
          <a:lstStyle/>
          <a:p>
            <a:r>
              <a:rPr lang="en-US" u="sng" dirty="0" smtClean="0"/>
              <a:t>Objective: </a:t>
            </a:r>
            <a:r>
              <a:rPr lang="en-US" dirty="0" smtClean="0"/>
              <a:t/>
            </a:r>
            <a:br>
              <a:rPr lang="en-US" dirty="0" smtClean="0"/>
            </a:br>
            <a:r>
              <a:rPr lang="en-US" u="sng" dirty="0" smtClean="0"/>
              <a:t>Lessons 17:</a:t>
            </a:r>
            <a:r>
              <a:rPr lang="en-US" dirty="0" smtClean="0"/>
              <a:t> Draw parallelograms to clarify their attributes and define parallelograms based on those attributes.</a:t>
            </a:r>
            <a:endParaRPr lang="en-US" dirty="0"/>
          </a:p>
        </p:txBody>
      </p:sp>
      <p:sp>
        <p:nvSpPr>
          <p:cNvPr id="3" name="Subtitle 2"/>
          <p:cNvSpPr>
            <a:spLocks noGrp="1"/>
          </p:cNvSpPr>
          <p:nvPr>
            <p:ph type="subTitle" idx="1"/>
          </p:nvPr>
        </p:nvSpPr>
        <p:spPr>
          <a:xfrm>
            <a:off x="938695" y="4579729"/>
            <a:ext cx="4038600" cy="748553"/>
          </a:xfrm>
        </p:spPr>
        <p:txBody>
          <a:bodyPr/>
          <a:lstStyle/>
          <a:p>
            <a:r>
              <a:rPr lang="en-US" dirty="0" smtClean="0"/>
              <a:t>By the end of the lesson, you will be able to…</a:t>
            </a:r>
            <a:endParaRPr lang="en-US" dirty="0"/>
          </a:p>
        </p:txBody>
      </p:sp>
      <p:sp>
        <p:nvSpPr>
          <p:cNvPr id="4" name="Footer Placeholder 3"/>
          <p:cNvSpPr>
            <a:spLocks noGrp="1"/>
          </p:cNvSpPr>
          <p:nvPr>
            <p:ph type="ftr" sz="quarter" idx="11"/>
          </p:nvPr>
        </p:nvSpPr>
        <p:spPr>
          <a:xfrm>
            <a:off x="7089913" y="274556"/>
            <a:ext cx="1771778" cy="642053"/>
          </a:xfrm>
        </p:spPr>
        <p:txBody>
          <a:bodyPr/>
          <a:lstStyle/>
          <a:p>
            <a:r>
              <a:rPr lang="en-US" dirty="0" smtClean="0">
                <a:solidFill>
                  <a:schemeClr val="tx1"/>
                </a:solidFill>
              </a:rPr>
              <a:t>5th Grade Module 5</a:t>
            </a:r>
          </a:p>
          <a:p>
            <a:r>
              <a:rPr lang="en-US" dirty="0" smtClean="0">
                <a:solidFill>
                  <a:schemeClr val="tx1"/>
                </a:solidFill>
              </a:rPr>
              <a:t>Lesson 17 </a:t>
            </a:r>
          </a:p>
          <a:p>
            <a:r>
              <a:rPr lang="en-US" dirty="0" smtClean="0">
                <a:solidFill>
                  <a:schemeClr val="tx1"/>
                </a:solidFill>
              </a:rPr>
              <a:t>K. Clauson</a:t>
            </a:r>
            <a:endParaRPr lang="en-US" dirty="0">
              <a:solidFill>
                <a:schemeClr val="tx1"/>
              </a:solidFill>
            </a:endParaRPr>
          </a:p>
        </p:txBody>
      </p:sp>
    </p:spTree>
    <p:extLst>
      <p:ext uri="{BB962C8B-B14F-4D97-AF65-F5344CB8AC3E}">
        <p14:creationId xmlns:p14="http://schemas.microsoft.com/office/powerpoint/2010/main" val="33356831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1 ~ Stop and Analyze what we have discovered!</a:t>
            </a:r>
            <a:endParaRPr lang="en-US" dirty="0"/>
          </a:p>
        </p:txBody>
      </p:sp>
      <p:sp>
        <p:nvSpPr>
          <p:cNvPr id="3" name="Content Placeholder 2"/>
          <p:cNvSpPr>
            <a:spLocks noGrp="1"/>
          </p:cNvSpPr>
          <p:nvPr>
            <p:ph idx="1"/>
          </p:nvPr>
        </p:nvSpPr>
        <p:spPr/>
        <p:txBody>
          <a:bodyPr>
            <a:normAutofit lnSpcReduction="10000"/>
          </a:bodyPr>
          <a:lstStyle/>
          <a:p>
            <a:r>
              <a:rPr lang="en-US" dirty="0" smtClean="0"/>
              <a:t>So, thinking about what we drew and what we’ve discovered about these angles, when can a </a:t>
            </a:r>
            <a:r>
              <a:rPr lang="en-US" u="sng" dirty="0" smtClean="0">
                <a:solidFill>
                  <a:srgbClr val="0000FF"/>
                </a:solidFill>
              </a:rPr>
              <a:t>trapezoid</a:t>
            </a:r>
            <a:r>
              <a:rPr lang="en-US" dirty="0" smtClean="0"/>
              <a:t> also be called a </a:t>
            </a:r>
            <a:r>
              <a:rPr lang="en-US" u="sng" dirty="0" smtClean="0">
                <a:solidFill>
                  <a:srgbClr val="0000FF"/>
                </a:solidFill>
              </a:rPr>
              <a:t>parallelogram</a:t>
            </a:r>
            <a:r>
              <a:rPr lang="en-US" dirty="0" smtClean="0"/>
              <a:t>? Turn and talk.</a:t>
            </a:r>
          </a:p>
          <a:p>
            <a:endParaRPr lang="en-US" dirty="0"/>
          </a:p>
          <a:p>
            <a:endParaRPr lang="en-US" dirty="0" smtClean="0"/>
          </a:p>
          <a:p>
            <a:endParaRPr lang="en-US" dirty="0"/>
          </a:p>
          <a:p>
            <a:endParaRPr lang="en-US" dirty="0" smtClean="0"/>
          </a:p>
          <a:p>
            <a:r>
              <a:rPr lang="en-US" dirty="0" smtClean="0"/>
              <a:t>Place all four of your angles together at a point. What do you notice about the angles in your parallelogram and in your partner’s?</a:t>
            </a:r>
            <a:endParaRPr lang="en-US" dirty="0"/>
          </a:p>
        </p:txBody>
      </p:sp>
      <p:sp>
        <p:nvSpPr>
          <p:cNvPr id="4" name="Rectangle 3"/>
          <p:cNvSpPr/>
          <p:nvPr/>
        </p:nvSpPr>
        <p:spPr>
          <a:xfrm>
            <a:off x="2098261" y="2949285"/>
            <a:ext cx="4572000" cy="2031325"/>
          </a:xfrm>
          <a:prstGeom prst="rect">
            <a:avLst/>
          </a:prstGeom>
        </p:spPr>
        <p:txBody>
          <a:bodyPr>
            <a:spAutoFit/>
          </a:bodyPr>
          <a:lstStyle/>
          <a:p>
            <a:r>
              <a:rPr lang="en-US" dirty="0"/>
              <a:t>When a trapezoid has more than one pair of parallel sides, it can be called a parallelogram. </a:t>
            </a:r>
            <a:r>
              <a:rPr lang="en-US" dirty="0">
                <a:latin typeface="Wingdings"/>
              </a:rPr>
              <a:t> </a:t>
            </a:r>
            <a:r>
              <a:rPr lang="en-US" dirty="0"/>
              <a:t>Trapezoids have at least two pairs of angles that add up to 180 degrees. When they have more than that, they can also be called a parallelogram. </a:t>
            </a:r>
          </a:p>
        </p:txBody>
      </p:sp>
    </p:spTree>
    <p:extLst>
      <p:ext uri="{BB962C8B-B14F-4D97-AF65-F5344CB8AC3E}">
        <p14:creationId xmlns:p14="http://schemas.microsoft.com/office/powerpoint/2010/main" val="1802578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Use your ruler to draw the diagonals on the copy you made of your parallelograms</a:t>
            </a:r>
          </a:p>
          <a:p>
            <a:r>
              <a:rPr lang="en-US" dirty="0" smtClean="0"/>
              <a:t>Measure each diagonal and record the measurements on your paper. Are these segments equal to each other?</a:t>
            </a:r>
          </a:p>
          <a:p>
            <a:r>
              <a:rPr lang="en-US" dirty="0" smtClean="0"/>
              <a:t>* Diagonals of a parallelogram may or may not be equal to each other. </a:t>
            </a:r>
          </a:p>
          <a:p>
            <a:r>
              <a:rPr lang="en-US" dirty="0" smtClean="0"/>
              <a:t>Label the point where your diagonals </a:t>
            </a:r>
            <a:r>
              <a:rPr lang="en-US" b="1" u="sng" dirty="0" smtClean="0"/>
              <a:t>intersect</a:t>
            </a:r>
            <a:r>
              <a:rPr lang="en-US" dirty="0" smtClean="0"/>
              <a:t> as point M.</a:t>
            </a:r>
            <a:endParaRPr lang="en-US" dirty="0"/>
          </a:p>
        </p:txBody>
      </p:sp>
      <p:sp>
        <p:nvSpPr>
          <p:cNvPr id="4" name="Title 1"/>
          <p:cNvSpPr>
            <a:spLocks noGrp="1"/>
          </p:cNvSpPr>
          <p:nvPr>
            <p:ph type="title"/>
          </p:nvPr>
        </p:nvSpPr>
        <p:spPr>
          <a:xfrm>
            <a:off x="498474" y="484093"/>
            <a:ext cx="7556313" cy="1360167"/>
          </a:xfrm>
        </p:spPr>
        <p:txBody>
          <a:bodyPr/>
          <a:lstStyle/>
          <a:p>
            <a:r>
              <a:rPr lang="en-US" dirty="0" smtClean="0"/>
              <a:t>Problem 1</a:t>
            </a:r>
            <a:br>
              <a:rPr lang="en-US" dirty="0" smtClean="0"/>
            </a:br>
            <a:r>
              <a:rPr lang="en-US" sz="2400" dirty="0" smtClean="0"/>
              <a:t>c) Fold and measure to explore diagonals of parallelograms</a:t>
            </a:r>
            <a:endParaRPr lang="en-US" sz="2400" dirty="0"/>
          </a:p>
        </p:txBody>
      </p:sp>
    </p:spTree>
    <p:extLst>
      <p:ext uri="{BB962C8B-B14F-4D97-AF65-F5344CB8AC3E}">
        <p14:creationId xmlns:p14="http://schemas.microsoft.com/office/powerpoint/2010/main" val="1479469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5" y="1981200"/>
            <a:ext cx="5222047" cy="4144963"/>
          </a:xfrm>
        </p:spPr>
        <p:txBody>
          <a:bodyPr/>
          <a:lstStyle/>
          <a:p>
            <a:r>
              <a:rPr lang="en-US" dirty="0" smtClean="0"/>
              <a:t>Measure from each corner of your parallelogram to point M. Record all of your measurements on the figure. Compare your measurements to those of your partner.</a:t>
            </a:r>
          </a:p>
          <a:p>
            <a:r>
              <a:rPr lang="en-US" dirty="0" smtClean="0"/>
              <a:t>What do you notice about the diagonals of your parallelogram now?</a:t>
            </a:r>
            <a:endParaRPr lang="en-US" dirty="0"/>
          </a:p>
        </p:txBody>
      </p:sp>
      <p:sp>
        <p:nvSpPr>
          <p:cNvPr id="4" name="Title 1"/>
          <p:cNvSpPr>
            <a:spLocks noGrp="1"/>
          </p:cNvSpPr>
          <p:nvPr>
            <p:ph type="title"/>
          </p:nvPr>
        </p:nvSpPr>
        <p:spPr>
          <a:xfrm>
            <a:off x="498474" y="484093"/>
            <a:ext cx="7556313" cy="1360167"/>
          </a:xfrm>
        </p:spPr>
        <p:txBody>
          <a:bodyPr/>
          <a:lstStyle/>
          <a:p>
            <a:r>
              <a:rPr lang="en-US" dirty="0" smtClean="0"/>
              <a:t>Problem 1</a:t>
            </a:r>
            <a:br>
              <a:rPr lang="en-US" dirty="0" smtClean="0"/>
            </a:br>
            <a:r>
              <a:rPr lang="en-US" sz="2400" dirty="0" smtClean="0"/>
              <a:t>c) Fold and measure to explore diagonals of parallelograms</a:t>
            </a:r>
            <a:endParaRPr lang="en-US" sz="2400" dirty="0"/>
          </a:p>
        </p:txBody>
      </p:sp>
      <p:pic>
        <p:nvPicPr>
          <p:cNvPr id="2" name="Picture 1"/>
          <p:cNvPicPr>
            <a:picLocks noChangeAspect="1"/>
          </p:cNvPicPr>
          <p:nvPr/>
        </p:nvPicPr>
        <p:blipFill>
          <a:blip r:embed="rId2"/>
          <a:stretch>
            <a:fillRect/>
          </a:stretch>
        </p:blipFill>
        <p:spPr>
          <a:xfrm>
            <a:off x="5624996" y="1707874"/>
            <a:ext cx="3314700" cy="5054600"/>
          </a:xfrm>
          <a:prstGeom prst="rect">
            <a:avLst/>
          </a:prstGeom>
        </p:spPr>
      </p:pic>
      <p:sp>
        <p:nvSpPr>
          <p:cNvPr id="6" name="Rectangle 5"/>
          <p:cNvSpPr/>
          <p:nvPr/>
        </p:nvSpPr>
        <p:spPr>
          <a:xfrm>
            <a:off x="1314174" y="4639054"/>
            <a:ext cx="4572000" cy="1754327"/>
          </a:xfrm>
          <a:prstGeom prst="rect">
            <a:avLst/>
          </a:prstGeom>
        </p:spPr>
        <p:txBody>
          <a:bodyPr>
            <a:spAutoFit/>
          </a:bodyPr>
          <a:lstStyle/>
          <a:p>
            <a:r>
              <a:rPr lang="en-US" dirty="0"/>
              <a:t>The length from opposite corners to point </a:t>
            </a:r>
            <a:r>
              <a:rPr lang="en-US" dirty="0" smtClean="0"/>
              <a:t>𝑀 </a:t>
            </a:r>
            <a:r>
              <a:rPr lang="en-US" dirty="0"/>
              <a:t>on the same diagonal is equal. </a:t>
            </a:r>
            <a:r>
              <a:rPr lang="en-US" dirty="0">
                <a:latin typeface="Wingdings"/>
              </a:rPr>
              <a:t> </a:t>
            </a:r>
            <a:r>
              <a:rPr lang="en-US" dirty="0"/>
              <a:t>The diagonals cut each other into two equal parts. </a:t>
            </a:r>
            <a:r>
              <a:rPr lang="en-US" dirty="0">
                <a:latin typeface="Wingdings"/>
              </a:rPr>
              <a:t> </a:t>
            </a:r>
            <a:r>
              <a:rPr lang="en-US" dirty="0"/>
              <a:t>One diagonal crosses the other at its midpoint. </a:t>
            </a:r>
            <a:r>
              <a:rPr lang="en-US" dirty="0">
                <a:latin typeface="Wingdings"/>
              </a:rPr>
              <a:t> </a:t>
            </a:r>
            <a:r>
              <a:rPr lang="en-US" dirty="0" smtClean="0"/>
              <a:t>𝑀 </a:t>
            </a:r>
            <a:r>
              <a:rPr lang="en-US" dirty="0"/>
              <a:t>is the midpoint of both </a:t>
            </a:r>
            <a:r>
              <a:rPr lang="en-US" dirty="0" smtClean="0"/>
              <a:t>diagonals. </a:t>
            </a:r>
            <a:endParaRPr lang="en-US" dirty="0"/>
          </a:p>
        </p:txBody>
      </p:sp>
    </p:spTree>
    <p:extLst>
      <p:ext uri="{BB962C8B-B14F-4D97-AF65-F5344CB8AC3E}">
        <p14:creationId xmlns:p14="http://schemas.microsoft.com/office/powerpoint/2010/main" val="3619460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6" y="1981200"/>
            <a:ext cx="4515264" cy="1685235"/>
          </a:xfrm>
        </p:spPr>
        <p:txBody>
          <a:bodyPr/>
          <a:lstStyle/>
          <a:p>
            <a:r>
              <a:rPr lang="en-US" dirty="0" smtClean="0"/>
              <a:t>The diagonal of a parallelogram</a:t>
            </a:r>
            <a:r>
              <a:rPr lang="en-US" sz="2800" dirty="0" smtClean="0">
                <a:solidFill>
                  <a:srgbClr val="FF6600"/>
                </a:solidFill>
              </a:rPr>
              <a:t> </a:t>
            </a:r>
            <a:r>
              <a:rPr lang="en-US" sz="2800" u="sng" dirty="0" smtClean="0">
                <a:solidFill>
                  <a:srgbClr val="FF6600"/>
                </a:solidFill>
              </a:rPr>
              <a:t>bisect </a:t>
            </a:r>
            <a:r>
              <a:rPr lang="en-US" dirty="0" smtClean="0"/>
              <a:t>each other. Say “bisect”</a:t>
            </a:r>
            <a:endParaRPr lang="en-US" dirty="0"/>
          </a:p>
        </p:txBody>
      </p:sp>
      <p:sp>
        <p:nvSpPr>
          <p:cNvPr id="4" name="Title 1"/>
          <p:cNvSpPr>
            <a:spLocks noGrp="1"/>
          </p:cNvSpPr>
          <p:nvPr>
            <p:ph type="title"/>
          </p:nvPr>
        </p:nvSpPr>
        <p:spPr>
          <a:xfrm>
            <a:off x="498474" y="484093"/>
            <a:ext cx="7556313" cy="1360167"/>
          </a:xfrm>
        </p:spPr>
        <p:txBody>
          <a:bodyPr/>
          <a:lstStyle/>
          <a:p>
            <a:r>
              <a:rPr lang="en-US" dirty="0" smtClean="0"/>
              <a:t>Problem 1</a:t>
            </a:r>
            <a:br>
              <a:rPr lang="en-US" dirty="0" smtClean="0"/>
            </a:br>
            <a:r>
              <a:rPr lang="en-US" sz="2400" dirty="0" smtClean="0"/>
              <a:t>c) Fold and measure to explore diagonals of parallelograms</a:t>
            </a:r>
            <a:endParaRPr lang="en-US" sz="2400" dirty="0"/>
          </a:p>
        </p:txBody>
      </p:sp>
      <p:pic>
        <p:nvPicPr>
          <p:cNvPr id="2" name="Picture 1"/>
          <p:cNvPicPr>
            <a:picLocks noChangeAspect="1"/>
          </p:cNvPicPr>
          <p:nvPr/>
        </p:nvPicPr>
        <p:blipFill>
          <a:blip r:embed="rId2"/>
          <a:stretch>
            <a:fillRect/>
          </a:stretch>
        </p:blipFill>
        <p:spPr>
          <a:xfrm>
            <a:off x="5624996" y="1707874"/>
            <a:ext cx="3314700" cy="5054600"/>
          </a:xfrm>
          <a:prstGeom prst="rect">
            <a:avLst/>
          </a:prstGeom>
        </p:spPr>
      </p:pic>
      <p:sp>
        <p:nvSpPr>
          <p:cNvPr id="5" name="TextBox 4"/>
          <p:cNvSpPr txBox="1"/>
          <p:nvPr/>
        </p:nvSpPr>
        <p:spPr>
          <a:xfrm>
            <a:off x="795131" y="4240695"/>
            <a:ext cx="1711739" cy="923330"/>
          </a:xfrm>
          <a:prstGeom prst="rect">
            <a:avLst/>
          </a:prstGeom>
          <a:noFill/>
        </p:spPr>
        <p:txBody>
          <a:bodyPr wrap="square" rtlCol="0">
            <a:spAutoFit/>
          </a:bodyPr>
          <a:lstStyle/>
          <a:p>
            <a:r>
              <a:rPr lang="en-US" dirty="0"/>
              <a:t>b</a:t>
            </a:r>
            <a:r>
              <a:rPr lang="en-US" dirty="0" smtClean="0"/>
              <a:t>i = two</a:t>
            </a:r>
          </a:p>
          <a:p>
            <a:r>
              <a:rPr lang="en-US" dirty="0" smtClean="0"/>
              <a:t>(bicycle has two wheels)</a:t>
            </a:r>
            <a:endParaRPr lang="en-US" dirty="0"/>
          </a:p>
        </p:txBody>
      </p:sp>
      <p:cxnSp>
        <p:nvCxnSpPr>
          <p:cNvPr id="8" name="Straight Arrow Connector 7"/>
          <p:cNvCxnSpPr/>
          <p:nvPr/>
        </p:nvCxnSpPr>
        <p:spPr>
          <a:xfrm>
            <a:off x="982870" y="2915478"/>
            <a:ext cx="11043" cy="132521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1612348" y="2915478"/>
            <a:ext cx="1689652" cy="132521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302000" y="4240695"/>
            <a:ext cx="1711740" cy="1477328"/>
          </a:xfrm>
          <a:prstGeom prst="rect">
            <a:avLst/>
          </a:prstGeom>
          <a:noFill/>
        </p:spPr>
        <p:txBody>
          <a:bodyPr wrap="square" rtlCol="0">
            <a:spAutoFit/>
          </a:bodyPr>
          <a:lstStyle/>
          <a:p>
            <a:r>
              <a:rPr lang="en-US" dirty="0" smtClean="0"/>
              <a:t>Section means parts of something. Sect also means to cut.</a:t>
            </a:r>
            <a:endParaRPr lang="en-US" dirty="0"/>
          </a:p>
        </p:txBody>
      </p:sp>
      <p:sp>
        <p:nvSpPr>
          <p:cNvPr id="6" name="TextBox 5"/>
          <p:cNvSpPr txBox="1"/>
          <p:nvPr/>
        </p:nvSpPr>
        <p:spPr>
          <a:xfrm>
            <a:off x="795131" y="5930348"/>
            <a:ext cx="4649304" cy="646331"/>
          </a:xfrm>
          <a:prstGeom prst="rect">
            <a:avLst/>
          </a:prstGeom>
          <a:noFill/>
        </p:spPr>
        <p:txBody>
          <a:bodyPr wrap="square" rtlCol="0">
            <a:spAutoFit/>
          </a:bodyPr>
          <a:lstStyle/>
          <a:p>
            <a:r>
              <a:rPr lang="en-US" dirty="0" smtClean="0"/>
              <a:t>Why is</a:t>
            </a:r>
            <a:r>
              <a:rPr lang="en-US" dirty="0" smtClean="0">
                <a:solidFill>
                  <a:srgbClr val="FF6600"/>
                </a:solidFill>
              </a:rPr>
              <a:t> bisect </a:t>
            </a:r>
            <a:r>
              <a:rPr lang="en-US" dirty="0" smtClean="0"/>
              <a:t>a good name for what you see in all the parallelogram’s diagonals?</a:t>
            </a:r>
            <a:endParaRPr lang="en-US" dirty="0"/>
          </a:p>
        </p:txBody>
      </p:sp>
    </p:spTree>
    <p:extLst>
      <p:ext uri="{BB962C8B-B14F-4D97-AF65-F5344CB8AC3E}">
        <p14:creationId xmlns:p14="http://schemas.microsoft.com/office/powerpoint/2010/main" val="16080795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style>
          <a:lnRef idx="1">
            <a:schemeClr val="accent4"/>
          </a:lnRef>
          <a:fillRef idx="2">
            <a:schemeClr val="accent4"/>
          </a:fillRef>
          <a:effectRef idx="1">
            <a:schemeClr val="accent4"/>
          </a:effectRef>
          <a:fontRef idx="minor">
            <a:schemeClr val="dk1"/>
          </a:fontRef>
        </p:style>
        <p:txBody>
          <a:bodyPr>
            <a:normAutofit/>
          </a:bodyPr>
          <a:lstStyle/>
          <a:p>
            <a:r>
              <a:rPr lang="en-US" dirty="0" smtClean="0">
                <a:latin typeface="Century Gothic" pitchFamily="34" charset="0"/>
              </a:rPr>
              <a:t>Get Ready to Finish the</a:t>
            </a:r>
            <a:br>
              <a:rPr lang="en-US" dirty="0" smtClean="0">
                <a:latin typeface="Century Gothic" pitchFamily="34" charset="0"/>
              </a:rPr>
            </a:br>
            <a:r>
              <a:rPr lang="en-US" dirty="0" smtClean="0">
                <a:latin typeface="Century Gothic" pitchFamily="34" charset="0"/>
              </a:rPr>
              <a:t>Problem Set on Your </a:t>
            </a:r>
            <a:r>
              <a:rPr lang="en-US" dirty="0">
                <a:latin typeface="Century Gothic" pitchFamily="34" charset="0"/>
              </a:rPr>
              <a:t>O</a:t>
            </a:r>
            <a:r>
              <a:rPr lang="en-US" dirty="0" smtClean="0">
                <a:latin typeface="Century Gothic" pitchFamily="34" charset="0"/>
              </a:rPr>
              <a:t>wn!</a:t>
            </a:r>
            <a:endParaRPr lang="en-US" dirty="0">
              <a:latin typeface="Century Gothic" pitchFamily="34" charset="0"/>
            </a:endParaRPr>
          </a:p>
        </p:txBody>
      </p:sp>
      <p:sp>
        <p:nvSpPr>
          <p:cNvPr id="3" name="Content Placeholder 2"/>
          <p:cNvSpPr>
            <a:spLocks noGrp="1"/>
          </p:cNvSpPr>
          <p:nvPr>
            <p:ph idx="1"/>
          </p:nvPr>
        </p:nvSpPr>
        <p:spPr>
          <a:xfrm>
            <a:off x="457200" y="1835073"/>
            <a:ext cx="8229600" cy="4721302"/>
          </a:xfrm>
        </p:spPr>
        <p:style>
          <a:lnRef idx="2">
            <a:schemeClr val="accent3"/>
          </a:lnRef>
          <a:fillRef idx="1">
            <a:schemeClr val="lt1"/>
          </a:fillRef>
          <a:effectRef idx="0">
            <a:schemeClr val="accent3"/>
          </a:effectRef>
          <a:fontRef idx="minor">
            <a:schemeClr val="dk1"/>
          </a:fontRef>
        </p:style>
        <p:txBody>
          <a:bodyPr>
            <a:normAutofit fontScale="70000" lnSpcReduction="20000"/>
          </a:bodyPr>
          <a:lstStyle/>
          <a:p>
            <a:pPr marL="0" indent="0" algn="ctr">
              <a:buNone/>
            </a:pPr>
            <a:endParaRPr lang="en-US" dirty="0" smtClean="0"/>
          </a:p>
          <a:p>
            <a:pPr marL="0" indent="0" algn="ctr">
              <a:buNone/>
            </a:pPr>
            <a:r>
              <a:rPr lang="en-US" sz="2900" dirty="0" smtClean="0">
                <a:latin typeface="Century Gothic" pitchFamily="34" charset="0"/>
              </a:rPr>
              <a:t>Let’s practice drawing more parallelograms and thinking about their attributes by completing the Problem Set.</a:t>
            </a:r>
          </a:p>
          <a:p>
            <a:pPr marL="0" indent="0" algn="ctr">
              <a:buNone/>
            </a:pPr>
            <a:r>
              <a:rPr lang="en-US" sz="2900" dirty="0" smtClean="0">
                <a:latin typeface="Century Gothic" pitchFamily="34" charset="0"/>
              </a:rPr>
              <a:t>You will have 10 minutes to complete the Problem Set. Do your best to complete as much as you can in the time allotted.</a:t>
            </a:r>
            <a:endParaRPr lang="en-US" sz="2900" dirty="0">
              <a:latin typeface="Century Gothic" pitchFamily="34" charset="0"/>
            </a:endParaRPr>
          </a:p>
          <a:p>
            <a:pPr marL="0" indent="0" algn="ctr">
              <a:buNone/>
            </a:pPr>
            <a:r>
              <a:rPr lang="en-US" sz="2900" dirty="0" smtClean="0">
                <a:latin typeface="Century Gothic" pitchFamily="34" charset="0"/>
              </a:rPr>
              <a:t>-</a:t>
            </a:r>
            <a:r>
              <a:rPr lang="en-US" sz="2900" dirty="0">
                <a:latin typeface="Century Gothic" pitchFamily="34" charset="0"/>
              </a:rPr>
              <a:t>--------------------------------------------------------------</a:t>
            </a:r>
            <a:r>
              <a:rPr lang="en-US" sz="2900" dirty="0" smtClean="0">
                <a:latin typeface="Century Gothic" pitchFamily="34" charset="0"/>
              </a:rPr>
              <a:t>--</a:t>
            </a:r>
          </a:p>
          <a:p>
            <a:pPr marL="0" indent="0" algn="ctr">
              <a:buNone/>
            </a:pPr>
            <a:r>
              <a:rPr lang="en-US" sz="2900" i="1" u="sng" dirty="0" smtClean="0">
                <a:latin typeface="Century Gothic" pitchFamily="34" charset="0"/>
              </a:rPr>
              <a:t>Fast </a:t>
            </a:r>
            <a:r>
              <a:rPr lang="en-US" sz="2900" i="1" u="sng" dirty="0">
                <a:latin typeface="Century Gothic" pitchFamily="34" charset="0"/>
              </a:rPr>
              <a:t>finishers:</a:t>
            </a:r>
          </a:p>
          <a:p>
            <a:pPr>
              <a:buFontTx/>
              <a:buChar char="-"/>
            </a:pPr>
            <a:r>
              <a:rPr lang="en-US" sz="2900" dirty="0" smtClean="0">
                <a:latin typeface="Century Gothic" pitchFamily="34" charset="0"/>
              </a:rPr>
              <a:t>Math Center Activities- choice boards, extra Sprint challenge</a:t>
            </a:r>
          </a:p>
          <a:p>
            <a:pPr>
              <a:buFontTx/>
              <a:buChar char="-"/>
            </a:pPr>
            <a:r>
              <a:rPr lang="en-US" sz="2900" dirty="0" smtClean="0">
                <a:latin typeface="Century Gothic" pitchFamily="34" charset="0"/>
              </a:rPr>
              <a:t>CML </a:t>
            </a:r>
            <a:r>
              <a:rPr lang="en-US" sz="2900" dirty="0">
                <a:latin typeface="Century Gothic" pitchFamily="34" charset="0"/>
              </a:rPr>
              <a:t>packets/ worksheets</a:t>
            </a:r>
          </a:p>
          <a:p>
            <a:pPr>
              <a:buFontTx/>
              <a:buChar char="-"/>
            </a:pPr>
            <a:r>
              <a:rPr lang="en-US" sz="2900" dirty="0" smtClean="0">
                <a:latin typeface="Century Gothic" pitchFamily="34" charset="0"/>
              </a:rPr>
              <a:t>Problem </a:t>
            </a:r>
            <a:r>
              <a:rPr lang="en-US" sz="2900" dirty="0">
                <a:latin typeface="Century Gothic" pitchFamily="34" charset="0"/>
              </a:rPr>
              <a:t>Solving pages</a:t>
            </a:r>
          </a:p>
          <a:p>
            <a:pPr marL="0" indent="0" algn="ctr">
              <a:buNone/>
            </a:pPr>
            <a:endParaRPr lang="en-US" dirty="0" smtClean="0">
              <a:latin typeface="Century Gothic" pitchFamily="34" charset="0"/>
            </a:endParaRPr>
          </a:p>
          <a:p>
            <a:pPr marL="0" indent="0" algn="ctr">
              <a:buNone/>
            </a:pPr>
            <a:endParaRPr lang="en-US" dirty="0" smtClean="0">
              <a:latin typeface="Century Gothic" pitchFamily="34" charset="0"/>
            </a:endParaRPr>
          </a:p>
          <a:p>
            <a:pPr marL="0" indent="0" algn="ctr">
              <a:buNone/>
            </a:pPr>
            <a:endParaRPr lang="en-US" dirty="0"/>
          </a:p>
        </p:txBody>
      </p:sp>
      <p:sp>
        <p:nvSpPr>
          <p:cNvPr id="4" name="Footer Placeholder 3"/>
          <p:cNvSpPr>
            <a:spLocks noGrp="1"/>
          </p:cNvSpPr>
          <p:nvPr>
            <p:ph type="ftr" sz="quarter" idx="11"/>
          </p:nvPr>
        </p:nvSpPr>
        <p:spPr>
          <a:xfrm>
            <a:off x="5653495" y="5699680"/>
            <a:ext cx="2895600" cy="664911"/>
          </a:xfrm>
        </p:spPr>
        <p:txBody>
          <a:bodyPr/>
          <a:lstStyle/>
          <a:p>
            <a:r>
              <a:rPr lang="en-US" dirty="0" smtClean="0"/>
              <a:t>5th Grade Module </a:t>
            </a:r>
            <a:r>
              <a:rPr lang="en-US" dirty="0"/>
              <a:t>5</a:t>
            </a:r>
            <a:r>
              <a:rPr lang="en-US" dirty="0" smtClean="0"/>
              <a:t>– Lesson 17</a:t>
            </a:r>
          </a:p>
          <a:p>
            <a:r>
              <a:rPr lang="en-US" dirty="0" smtClean="0"/>
              <a:t>K. Clauson</a:t>
            </a:r>
            <a:endParaRPr lang="en-US" dirty="0"/>
          </a:p>
        </p:txBody>
      </p:sp>
    </p:spTree>
    <p:extLst>
      <p:ext uri="{BB962C8B-B14F-4D97-AF65-F5344CB8AC3E}">
        <p14:creationId xmlns:p14="http://schemas.microsoft.com/office/powerpoint/2010/main" val="34576362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1768601" y="6375169"/>
            <a:ext cx="5540188" cy="365125"/>
          </a:xfrm>
        </p:spPr>
        <p:txBody>
          <a:bodyPr/>
          <a:lstStyle/>
          <a:p>
            <a:r>
              <a:rPr lang="en-US" dirty="0" smtClean="0"/>
              <a:t>5th Grade Module 5- Lesson 17</a:t>
            </a:r>
          </a:p>
          <a:p>
            <a:r>
              <a:rPr lang="en-US" dirty="0" smtClean="0"/>
              <a:t>K. Clauson</a:t>
            </a:r>
            <a:endParaRPr lang="en-US" dirty="0"/>
          </a:p>
        </p:txBody>
      </p:sp>
      <p:sp>
        <p:nvSpPr>
          <p:cNvPr id="7" name="TextBox 6"/>
          <p:cNvSpPr txBox="1"/>
          <p:nvPr/>
        </p:nvSpPr>
        <p:spPr>
          <a:xfrm>
            <a:off x="1573326" y="120284"/>
            <a:ext cx="602926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rPr>
              <a:t>LET’S Debrief</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Lithos Pro Regular" pitchFamily="82" charset="0"/>
              <a:cs typeface="Marker Felt"/>
            </a:endParaRPr>
          </a:p>
        </p:txBody>
      </p:sp>
      <p:sp>
        <p:nvSpPr>
          <p:cNvPr id="2" name="TextBox 1"/>
          <p:cNvSpPr txBox="1"/>
          <p:nvPr/>
        </p:nvSpPr>
        <p:spPr>
          <a:xfrm>
            <a:off x="348466" y="1372114"/>
            <a:ext cx="8478982"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285750" indent="-285750">
              <a:buFont typeface="Arial"/>
              <a:buChar char="•"/>
            </a:pPr>
            <a:r>
              <a:rPr lang="en-US" sz="2000" dirty="0" smtClean="0"/>
              <a:t>Take 2 minutes to check your answers with your partner.</a:t>
            </a:r>
          </a:p>
          <a:p>
            <a:pPr marL="285750" indent="-285750">
              <a:buFont typeface="Arial"/>
              <a:buChar char="•"/>
            </a:pPr>
            <a:r>
              <a:rPr lang="en-US" sz="2000" dirty="0" smtClean="0"/>
              <a:t>Let’s share any insights you had while solving these problems.</a:t>
            </a:r>
          </a:p>
          <a:p>
            <a:pPr marL="285750" indent="-285750">
              <a:buFont typeface="Arial"/>
              <a:buChar char="•"/>
            </a:pPr>
            <a:endParaRPr lang="en-US" sz="2000" dirty="0"/>
          </a:p>
          <a:p>
            <a:pPr marL="742950" lvl="1" indent="-285750">
              <a:buFont typeface="Arial"/>
              <a:buChar char="•"/>
            </a:pPr>
            <a:r>
              <a:rPr lang="en-US" sz="2000" dirty="0" smtClean="0"/>
              <a:t>When???</a:t>
            </a:r>
          </a:p>
        </p:txBody>
      </p:sp>
    </p:spTree>
    <p:extLst>
      <p:ext uri="{BB962C8B-B14F-4D97-AF65-F5344CB8AC3E}">
        <p14:creationId xmlns:p14="http://schemas.microsoft.com/office/powerpoint/2010/main" val="2130078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4236604" y="6385557"/>
            <a:ext cx="2895600" cy="365125"/>
          </a:xfrm>
        </p:spPr>
        <p:txBody>
          <a:bodyPr/>
          <a:lstStyle/>
          <a:p>
            <a:r>
              <a:rPr lang="en-US" dirty="0" smtClean="0"/>
              <a:t>5th Grade Module 5– Lesson 17</a:t>
            </a:r>
          </a:p>
          <a:p>
            <a:r>
              <a:rPr lang="en-US" dirty="0" smtClean="0"/>
              <a:t>K. Clauson</a:t>
            </a:r>
            <a:endParaRPr lang="en-US" dirty="0"/>
          </a:p>
        </p:txBody>
      </p:sp>
      <p:grpSp>
        <p:nvGrpSpPr>
          <p:cNvPr id="8" name="Group 7"/>
          <p:cNvGrpSpPr/>
          <p:nvPr/>
        </p:nvGrpSpPr>
        <p:grpSpPr>
          <a:xfrm>
            <a:off x="1052545" y="1254851"/>
            <a:ext cx="6727147" cy="3371362"/>
            <a:chOff x="1052545" y="2158762"/>
            <a:chExt cx="6727147" cy="3371362"/>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52545" y="2158762"/>
              <a:ext cx="6727147" cy="3371362"/>
            </a:xfrm>
            <a:prstGeom prst="rect">
              <a:avLst/>
            </a:prstGeom>
          </p:spPr>
        </p:pic>
        <p:sp>
          <p:nvSpPr>
            <p:cNvPr id="6" name="TextBox 5"/>
            <p:cNvSpPr txBox="1"/>
            <p:nvPr/>
          </p:nvSpPr>
          <p:spPr>
            <a:xfrm>
              <a:off x="2391111" y="2711734"/>
              <a:ext cx="4187305" cy="2308324"/>
            </a:xfrm>
            <a:prstGeom prst="rect">
              <a:avLst/>
            </a:prstGeom>
            <a:solidFill>
              <a:schemeClr val="accent6">
                <a:lumMod val="75000"/>
              </a:schemeClr>
            </a:solidFill>
          </p:spPr>
          <p:txBody>
            <a:bodyPr wrap="square" rtlCol="0">
              <a:spAutoFit/>
            </a:bodyPr>
            <a:lstStyle/>
            <a:p>
              <a:pPr algn="ctr"/>
              <a:r>
                <a:rPr lang="en-US" sz="5400" dirty="0" smtClean="0">
                  <a:latin typeface="Arial Black"/>
                  <a:cs typeface="Arial Black"/>
                </a:rPr>
                <a:t>EXIT</a:t>
              </a:r>
            </a:p>
            <a:p>
              <a:pPr algn="ctr"/>
              <a:r>
                <a:rPr lang="en-US" sz="5400" dirty="0" smtClean="0">
                  <a:latin typeface="Arial Black"/>
                  <a:cs typeface="Arial Black"/>
                </a:rPr>
                <a:t>TICKET</a:t>
              </a:r>
            </a:p>
            <a:p>
              <a:endParaRPr lang="en-US" dirty="0"/>
            </a:p>
            <a:p>
              <a:endParaRPr lang="en-US" dirty="0" smtClean="0"/>
            </a:p>
          </p:txBody>
        </p:sp>
      </p:grpSp>
      <p:sp>
        <p:nvSpPr>
          <p:cNvPr id="2" name="TextBox 1"/>
          <p:cNvSpPr txBox="1"/>
          <p:nvPr/>
        </p:nvSpPr>
        <p:spPr>
          <a:xfrm>
            <a:off x="2899111" y="3531371"/>
            <a:ext cx="3213590" cy="707886"/>
          </a:xfrm>
          <a:prstGeom prst="rect">
            <a:avLst/>
          </a:prstGeom>
          <a:noFill/>
        </p:spPr>
        <p:txBody>
          <a:bodyPr wrap="none" rtlCol="0">
            <a:spAutoFit/>
          </a:bodyPr>
          <a:lstStyle/>
          <a:p>
            <a:r>
              <a:rPr lang="en-US" sz="4000" b="1" dirty="0" smtClean="0"/>
              <a:t>LESSONS 17</a:t>
            </a:r>
            <a:endParaRPr lang="en-US" sz="4000" b="1" dirty="0"/>
          </a:p>
        </p:txBody>
      </p:sp>
    </p:spTree>
    <p:extLst>
      <p:ext uri="{BB962C8B-B14F-4D97-AF65-F5344CB8AC3E}">
        <p14:creationId xmlns:p14="http://schemas.microsoft.com/office/powerpoint/2010/main" val="1007736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Drum Rol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1636254"/>
          </a:xfrm>
        </p:spPr>
        <p:txBody>
          <a:bodyPr/>
          <a:lstStyle/>
          <a:p>
            <a:r>
              <a:rPr lang="en-US" dirty="0" smtClean="0"/>
              <a:t>Multiply by Multiples of 10 and 100</a:t>
            </a:r>
            <a:endParaRPr lang="en-US" dirty="0"/>
          </a:p>
        </p:txBody>
      </p:sp>
      <p:sp>
        <p:nvSpPr>
          <p:cNvPr id="3" name="Content Placeholder 2"/>
          <p:cNvSpPr>
            <a:spLocks noGrp="1"/>
          </p:cNvSpPr>
          <p:nvPr>
            <p:ph idx="1"/>
          </p:nvPr>
        </p:nvSpPr>
        <p:spPr>
          <a:xfrm>
            <a:off x="498474" y="2429565"/>
            <a:ext cx="7556313" cy="3696598"/>
          </a:xfrm>
        </p:spPr>
        <p:txBody>
          <a:bodyPr/>
          <a:lstStyle/>
          <a:p>
            <a:endParaRPr lang="en-US" dirty="0"/>
          </a:p>
        </p:txBody>
      </p:sp>
    </p:spTree>
    <p:extLst>
      <p:ext uri="{BB962C8B-B14F-4D97-AF65-F5344CB8AC3E}">
        <p14:creationId xmlns:p14="http://schemas.microsoft.com/office/powerpoint/2010/main" val="35135537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1680428"/>
          </a:xfrm>
        </p:spPr>
        <p:txBody>
          <a:bodyPr/>
          <a:lstStyle/>
          <a:p>
            <a:r>
              <a:rPr lang="en-US" dirty="0" smtClean="0"/>
              <a:t>Divide Whole Numbers by Unit Fractions and Fractions by Whole Numbers</a:t>
            </a:r>
            <a:endParaRPr lang="en-US" dirty="0"/>
          </a:p>
        </p:txBody>
      </p:sp>
      <p:sp>
        <p:nvSpPr>
          <p:cNvPr id="3" name="Content Placeholder 2"/>
          <p:cNvSpPr>
            <a:spLocks noGrp="1"/>
          </p:cNvSpPr>
          <p:nvPr>
            <p:ph idx="1"/>
          </p:nvPr>
        </p:nvSpPr>
        <p:spPr>
          <a:xfrm>
            <a:off x="498474" y="2429565"/>
            <a:ext cx="7556313" cy="3696598"/>
          </a:xfrm>
        </p:spPr>
        <p:txBody>
          <a:bodyPr/>
          <a:lstStyle/>
          <a:p>
            <a:endParaRPr lang="en-US" dirty="0"/>
          </a:p>
        </p:txBody>
      </p:sp>
    </p:spTree>
    <p:extLst>
      <p:ext uri="{BB962C8B-B14F-4D97-AF65-F5344CB8AC3E}">
        <p14:creationId xmlns:p14="http://schemas.microsoft.com/office/powerpoint/2010/main" val="31135228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a:t>
            </a:r>
            <a:endParaRPr lang="en-US" dirty="0"/>
          </a:p>
        </p:txBody>
      </p:sp>
      <p:sp>
        <p:nvSpPr>
          <p:cNvPr id="3" name="Content Placeholder 2"/>
          <p:cNvSpPr>
            <a:spLocks noGrp="1"/>
          </p:cNvSpPr>
          <p:nvPr>
            <p:ph idx="1"/>
          </p:nvPr>
        </p:nvSpPr>
        <p:spPr>
          <a:xfrm>
            <a:off x="498474" y="1314174"/>
            <a:ext cx="7556313" cy="4811989"/>
          </a:xfrm>
        </p:spPr>
        <p:txBody>
          <a:bodyPr/>
          <a:lstStyle/>
          <a:p>
            <a:r>
              <a:rPr lang="en-US" dirty="0"/>
              <a:t>Ava drew the quadrilateral </a:t>
            </a:r>
            <a:r>
              <a:rPr lang="en-US" dirty="0" smtClean="0"/>
              <a:t>below and </a:t>
            </a:r>
            <a:r>
              <a:rPr lang="en-US" dirty="0"/>
              <a:t>called it a trapezoid. Adam said Ava is wrong. Explain to your partner how a set square can be used to determine who is correct. Support your answer using the properties of trapezoids. </a:t>
            </a:r>
          </a:p>
        </p:txBody>
      </p:sp>
      <p:pic>
        <p:nvPicPr>
          <p:cNvPr id="4" name="Picture 3"/>
          <p:cNvPicPr>
            <a:picLocks noChangeAspect="1"/>
          </p:cNvPicPr>
          <p:nvPr/>
        </p:nvPicPr>
        <p:blipFill>
          <a:blip r:embed="rId2"/>
          <a:stretch>
            <a:fillRect/>
          </a:stretch>
        </p:blipFill>
        <p:spPr>
          <a:xfrm>
            <a:off x="4957417" y="3727726"/>
            <a:ext cx="3390900" cy="1854200"/>
          </a:xfrm>
          <a:prstGeom prst="rect">
            <a:avLst/>
          </a:prstGeom>
        </p:spPr>
      </p:pic>
      <p:cxnSp>
        <p:nvCxnSpPr>
          <p:cNvPr id="6" name="Straight Connector 5"/>
          <p:cNvCxnSpPr/>
          <p:nvPr/>
        </p:nvCxnSpPr>
        <p:spPr>
          <a:xfrm>
            <a:off x="1822174" y="3191565"/>
            <a:ext cx="1789043" cy="11044"/>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1049130" y="3202609"/>
            <a:ext cx="773044" cy="1700695"/>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3114261" y="3202609"/>
            <a:ext cx="496956" cy="11706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1049130" y="4373217"/>
            <a:ext cx="2065131" cy="530087"/>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045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550" y="515465"/>
            <a:ext cx="3164144" cy="633057"/>
          </a:xfrm>
        </p:spPr>
        <p:txBody>
          <a:bodyPr/>
          <a:lstStyle/>
          <a:p>
            <a:r>
              <a:rPr lang="en-US" sz="3600" i="1" dirty="0" smtClean="0"/>
              <a:t>Teacher notes</a:t>
            </a:r>
            <a:endParaRPr lang="en-US" sz="3600" i="1" dirty="0"/>
          </a:p>
        </p:txBody>
      </p:sp>
      <p:sp>
        <p:nvSpPr>
          <p:cNvPr id="3" name="Content Placeholder 2"/>
          <p:cNvSpPr>
            <a:spLocks noGrp="1"/>
          </p:cNvSpPr>
          <p:nvPr>
            <p:ph idx="1"/>
          </p:nvPr>
        </p:nvSpPr>
        <p:spPr>
          <a:xfrm>
            <a:off x="344397" y="1662730"/>
            <a:ext cx="8513054" cy="4546867"/>
          </a:xfrm>
        </p:spPr>
        <p:txBody>
          <a:bodyPr>
            <a:normAutofit/>
          </a:bodyPr>
          <a:lstStyle/>
          <a:p>
            <a:pPr marL="0" indent="0">
              <a:buNone/>
            </a:pPr>
            <a:r>
              <a:rPr lang="en-US" dirty="0" smtClean="0"/>
              <a:t>Teacher and Students will need:</a:t>
            </a:r>
          </a:p>
          <a:p>
            <a:pPr>
              <a:buFontTx/>
              <a:buChar char="•"/>
            </a:pPr>
            <a:r>
              <a:rPr lang="en-US" dirty="0" smtClean="0"/>
              <a:t>Template 1 - quadrilateral hierarchy</a:t>
            </a:r>
          </a:p>
          <a:p>
            <a:pPr>
              <a:buFontTx/>
              <a:buChar char="•"/>
            </a:pPr>
            <a:r>
              <a:rPr lang="en-US" dirty="0" smtClean="0"/>
              <a:t>Ruler</a:t>
            </a:r>
          </a:p>
          <a:p>
            <a:pPr>
              <a:buFontTx/>
              <a:buChar char="•"/>
            </a:pPr>
            <a:r>
              <a:rPr lang="en-US" dirty="0" smtClean="0"/>
              <a:t>Protractor</a:t>
            </a:r>
          </a:p>
          <a:p>
            <a:pPr>
              <a:buFontTx/>
              <a:buChar char="•"/>
            </a:pPr>
            <a:r>
              <a:rPr lang="en-US" dirty="0" smtClean="0"/>
              <a:t>Set square (or right angle template)</a:t>
            </a:r>
          </a:p>
          <a:p>
            <a:pPr>
              <a:buFontTx/>
              <a:buChar char="•"/>
            </a:pPr>
            <a:r>
              <a:rPr lang="en-US" dirty="0" smtClean="0"/>
              <a:t>Scissors</a:t>
            </a:r>
          </a:p>
          <a:p>
            <a:pPr>
              <a:buFontTx/>
              <a:buChar char="•"/>
            </a:pPr>
            <a:r>
              <a:rPr lang="en-US" dirty="0" smtClean="0"/>
              <a:t>Crayons, markers, or colored pencils</a:t>
            </a:r>
          </a:p>
          <a:p>
            <a:pPr>
              <a:buFontTx/>
              <a:buChar char="•"/>
            </a:pPr>
            <a:r>
              <a:rPr lang="en-US" dirty="0" smtClean="0"/>
              <a:t>Blank paper for drawing</a:t>
            </a:r>
          </a:p>
        </p:txBody>
      </p:sp>
      <p:sp>
        <p:nvSpPr>
          <p:cNvPr id="5"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
        <p:nvSpPr>
          <p:cNvPr id="6" name="Title 1"/>
          <p:cNvSpPr txBox="1">
            <a:spLocks/>
          </p:cNvSpPr>
          <p:nvPr/>
        </p:nvSpPr>
        <p:spPr>
          <a:xfrm>
            <a:off x="6363868" y="2502034"/>
            <a:ext cx="2291093" cy="823005"/>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3600" b="0" kern="1200">
                <a:solidFill>
                  <a:schemeClr val="accent1"/>
                </a:solidFill>
                <a:latin typeface="+mj-lt"/>
                <a:ea typeface="+mj-ea"/>
                <a:cs typeface="+mj-cs"/>
              </a:defRPr>
            </a:lvl1pPr>
          </a:lstStyle>
          <a:p>
            <a:r>
              <a:rPr lang="en-US" sz="1600" i="1" u="sng" dirty="0" smtClean="0"/>
              <a:t>Teacher</a:t>
            </a:r>
            <a:r>
              <a:rPr lang="en-US" sz="1600" i="1" dirty="0" smtClean="0"/>
              <a:t>- you will also need Template 2- in color</a:t>
            </a:r>
            <a:endParaRPr lang="en-US" sz="1600" i="1" dirty="0"/>
          </a:p>
        </p:txBody>
      </p:sp>
    </p:spTree>
    <p:extLst>
      <p:ext uri="{BB962C8B-B14F-4D97-AF65-F5344CB8AC3E}">
        <p14:creationId xmlns:p14="http://schemas.microsoft.com/office/powerpoint/2010/main" val="4026448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615067"/>
            <a:ext cx="7556313" cy="1116106"/>
          </a:xfrm>
        </p:spPr>
        <p:txBody>
          <a:bodyPr/>
          <a:lstStyle/>
          <a:p>
            <a:r>
              <a:rPr lang="en-US" dirty="0" smtClean="0"/>
              <a:t>Problem 1</a:t>
            </a:r>
            <a:br>
              <a:rPr lang="en-US" dirty="0" smtClean="0"/>
            </a:br>
            <a:r>
              <a:rPr lang="en-US" sz="2400" dirty="0" smtClean="0"/>
              <a:t>a) Draw a parallelogram and articulate the definition</a:t>
            </a:r>
            <a:endParaRPr lang="en-US" sz="2400" dirty="0"/>
          </a:p>
        </p:txBody>
      </p:sp>
      <p:sp>
        <p:nvSpPr>
          <p:cNvPr id="3" name="Content Placeholder 2"/>
          <p:cNvSpPr>
            <a:spLocks noGrp="1"/>
          </p:cNvSpPr>
          <p:nvPr>
            <p:ph idx="1"/>
          </p:nvPr>
        </p:nvSpPr>
        <p:spPr>
          <a:xfrm>
            <a:off x="498474" y="1981200"/>
            <a:ext cx="7556313" cy="4435061"/>
          </a:xfrm>
        </p:spPr>
        <p:txBody>
          <a:bodyPr>
            <a:normAutofit/>
          </a:bodyPr>
          <a:lstStyle/>
          <a:p>
            <a:r>
              <a:rPr lang="en-US" dirty="0" smtClean="0"/>
              <a:t>What name could we give to all of the shapes we drew yesterday?</a:t>
            </a:r>
          </a:p>
          <a:p>
            <a:endParaRPr lang="en-US" dirty="0"/>
          </a:p>
          <a:p>
            <a:r>
              <a:rPr lang="en-US" dirty="0" smtClean="0"/>
              <a:t>Use your ruler and set square to draw a pair of parallel lines on your blank paper positioned at any angle on the sheet.</a:t>
            </a:r>
          </a:p>
          <a:p>
            <a:r>
              <a:rPr lang="en-US" dirty="0" smtClean="0"/>
              <a:t>Because we are about to draw a quadrilateral beginning with </a:t>
            </a:r>
            <a:r>
              <a:rPr lang="en-US" u="sng" dirty="0" smtClean="0"/>
              <a:t>one pair or parallel sides</a:t>
            </a:r>
            <a:r>
              <a:rPr lang="en-US" dirty="0" smtClean="0"/>
              <a:t>, what name can we give every figure we will draw today?</a:t>
            </a:r>
          </a:p>
          <a:p>
            <a:r>
              <a:rPr lang="en-US" dirty="0" smtClean="0"/>
              <a:t>If I want to draw a trapezoid that can also be called a </a:t>
            </a:r>
            <a:r>
              <a:rPr lang="en-US" dirty="0" smtClean="0">
                <a:solidFill>
                  <a:srgbClr val="0000FF"/>
                </a:solidFill>
              </a:rPr>
              <a:t>parallelogram</a:t>
            </a:r>
            <a:r>
              <a:rPr lang="en-US" dirty="0" smtClean="0"/>
              <a:t>, what will I need to draw next?</a:t>
            </a:r>
            <a:endParaRPr lang="en-US" dirty="0"/>
          </a:p>
        </p:txBody>
      </p:sp>
      <p:sp>
        <p:nvSpPr>
          <p:cNvPr id="4" name="Title 2"/>
          <p:cNvSpPr txBox="1">
            <a:spLocks/>
          </p:cNvSpPr>
          <p:nvPr/>
        </p:nvSpPr>
        <p:spPr>
          <a:xfrm>
            <a:off x="150902" y="115703"/>
            <a:ext cx="3569268" cy="4452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smtClean="0"/>
              <a:t>Concept Development</a:t>
            </a:r>
            <a:endParaRPr lang="en-US" sz="2000" dirty="0"/>
          </a:p>
        </p:txBody>
      </p:sp>
      <p:sp>
        <p:nvSpPr>
          <p:cNvPr id="6" name="TextBox 5"/>
          <p:cNvSpPr txBox="1"/>
          <p:nvPr/>
        </p:nvSpPr>
        <p:spPr>
          <a:xfrm>
            <a:off x="3589130" y="2443682"/>
            <a:ext cx="3776870" cy="369332"/>
          </a:xfrm>
          <a:prstGeom prst="rect">
            <a:avLst/>
          </a:prstGeom>
          <a:noFill/>
        </p:spPr>
        <p:txBody>
          <a:bodyPr wrap="square" rtlCol="0">
            <a:spAutoFit/>
          </a:bodyPr>
          <a:lstStyle/>
          <a:p>
            <a:r>
              <a:rPr lang="en-US" dirty="0" smtClean="0">
                <a:solidFill>
                  <a:srgbClr val="4D264D"/>
                </a:solidFill>
              </a:rPr>
              <a:t>Quadrilateral ….. Trapezoid</a:t>
            </a:r>
            <a:endParaRPr lang="en-US" dirty="0">
              <a:solidFill>
                <a:srgbClr val="4D264D"/>
              </a:solidFill>
            </a:endParaRPr>
          </a:p>
        </p:txBody>
      </p:sp>
      <p:sp>
        <p:nvSpPr>
          <p:cNvPr id="7" name="TextBox 6"/>
          <p:cNvSpPr txBox="1"/>
          <p:nvPr/>
        </p:nvSpPr>
        <p:spPr>
          <a:xfrm>
            <a:off x="4277917" y="5022574"/>
            <a:ext cx="3776870" cy="369332"/>
          </a:xfrm>
          <a:prstGeom prst="rect">
            <a:avLst/>
          </a:prstGeom>
          <a:noFill/>
        </p:spPr>
        <p:txBody>
          <a:bodyPr wrap="square" rtlCol="0">
            <a:spAutoFit/>
          </a:bodyPr>
          <a:lstStyle/>
          <a:p>
            <a:r>
              <a:rPr lang="en-US" dirty="0" smtClean="0">
                <a:solidFill>
                  <a:srgbClr val="4D264D"/>
                </a:solidFill>
              </a:rPr>
              <a:t>Trapezoid</a:t>
            </a:r>
            <a:endParaRPr lang="en-US" dirty="0">
              <a:solidFill>
                <a:srgbClr val="4D264D"/>
              </a:solidFill>
            </a:endParaRPr>
          </a:p>
        </p:txBody>
      </p:sp>
      <p:sp>
        <p:nvSpPr>
          <p:cNvPr id="8" name="TextBox 7"/>
          <p:cNvSpPr txBox="1"/>
          <p:nvPr/>
        </p:nvSpPr>
        <p:spPr>
          <a:xfrm>
            <a:off x="3741530" y="6154291"/>
            <a:ext cx="3776870" cy="369332"/>
          </a:xfrm>
          <a:prstGeom prst="rect">
            <a:avLst/>
          </a:prstGeom>
          <a:noFill/>
        </p:spPr>
        <p:txBody>
          <a:bodyPr wrap="square" rtlCol="0">
            <a:spAutoFit/>
          </a:bodyPr>
          <a:lstStyle/>
          <a:p>
            <a:r>
              <a:rPr lang="en-US" dirty="0" smtClean="0">
                <a:solidFill>
                  <a:srgbClr val="0000FF"/>
                </a:solidFill>
              </a:rPr>
              <a:t>Two sets of parallel sides</a:t>
            </a:r>
            <a:endParaRPr lang="en-US" dirty="0">
              <a:solidFill>
                <a:srgbClr val="0000FF"/>
              </a:solidFill>
            </a:endParaRPr>
          </a:p>
        </p:txBody>
      </p:sp>
    </p:spTree>
    <p:extLst>
      <p:ext uri="{BB962C8B-B14F-4D97-AF65-F5344CB8AC3E}">
        <p14:creationId xmlns:p14="http://schemas.microsoft.com/office/powerpoint/2010/main" val="4121264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Use your tools to draw a second pair of parallel lines that intersect your first pair.</a:t>
            </a:r>
          </a:p>
          <a:p>
            <a:r>
              <a:rPr lang="en-US" dirty="0" smtClean="0"/>
              <a:t>Measure the sides of your parallelogram and compare your parallelogram with your partner’s. What’s alike? What’s different?</a:t>
            </a:r>
            <a:endParaRPr lang="en-US" dirty="0"/>
          </a:p>
        </p:txBody>
      </p:sp>
      <p:sp>
        <p:nvSpPr>
          <p:cNvPr id="4" name="Title 1"/>
          <p:cNvSpPr>
            <a:spLocks noGrp="1"/>
          </p:cNvSpPr>
          <p:nvPr>
            <p:ph type="title"/>
          </p:nvPr>
        </p:nvSpPr>
        <p:spPr/>
        <p:txBody>
          <a:bodyPr/>
          <a:lstStyle/>
          <a:p>
            <a:r>
              <a:rPr lang="en-US" dirty="0" smtClean="0"/>
              <a:t>Problem 1</a:t>
            </a:r>
            <a:br>
              <a:rPr lang="en-US" dirty="0" smtClean="0"/>
            </a:br>
            <a:r>
              <a:rPr lang="en-US" sz="2400" dirty="0" smtClean="0"/>
              <a:t>a) Draw a parallelogram and articulate the definition</a:t>
            </a:r>
            <a:endParaRPr lang="en-US" sz="2400" dirty="0"/>
          </a:p>
        </p:txBody>
      </p:sp>
    </p:spTree>
    <p:extLst>
      <p:ext uri="{BB962C8B-B14F-4D97-AF65-F5344CB8AC3E}">
        <p14:creationId xmlns:p14="http://schemas.microsoft.com/office/powerpoint/2010/main" val="32199058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5" y="1981200"/>
            <a:ext cx="5520222" cy="4144963"/>
          </a:xfrm>
        </p:spPr>
        <p:txBody>
          <a:bodyPr/>
          <a:lstStyle/>
          <a:p>
            <a:r>
              <a:rPr lang="en-US" dirty="0" smtClean="0"/>
              <a:t>Label the angles of your parallelogram as A, B, C, and D- Start A in the top left corner and continue clockwise.</a:t>
            </a:r>
          </a:p>
          <a:p>
            <a:r>
              <a:rPr lang="en-US" dirty="0" smtClean="0"/>
              <a:t>Measure the angles of your parallelogram with your protractor and write the measurements inside each angle.</a:t>
            </a:r>
          </a:p>
          <a:p>
            <a:r>
              <a:rPr lang="en-US" dirty="0" smtClean="0"/>
              <a:t>Cut out your parallelogram</a:t>
            </a:r>
          </a:p>
          <a:p>
            <a:r>
              <a:rPr lang="en-US" dirty="0" smtClean="0"/>
              <a:t>Make a copy of your parallelogram on another blank sheet by tracing it and labeling the </a:t>
            </a:r>
            <a:r>
              <a:rPr lang="en-US" b="1" u="sng" dirty="0" smtClean="0"/>
              <a:t>vertices</a:t>
            </a:r>
            <a:r>
              <a:rPr lang="en-US" dirty="0" smtClean="0"/>
              <a:t> with the same letters.</a:t>
            </a:r>
          </a:p>
        </p:txBody>
      </p:sp>
      <p:sp>
        <p:nvSpPr>
          <p:cNvPr id="4" name="Title 1"/>
          <p:cNvSpPr>
            <a:spLocks noGrp="1"/>
          </p:cNvSpPr>
          <p:nvPr>
            <p:ph type="title"/>
          </p:nvPr>
        </p:nvSpPr>
        <p:spPr>
          <a:xfrm>
            <a:off x="498474" y="484094"/>
            <a:ext cx="7556313" cy="1415384"/>
          </a:xfrm>
        </p:spPr>
        <p:txBody>
          <a:bodyPr/>
          <a:lstStyle/>
          <a:p>
            <a:r>
              <a:rPr lang="en-US" dirty="0" smtClean="0"/>
              <a:t>Problem 1</a:t>
            </a:r>
            <a:br>
              <a:rPr lang="en-US" dirty="0" smtClean="0"/>
            </a:br>
            <a:r>
              <a:rPr lang="en-US" sz="2400" dirty="0" smtClean="0"/>
              <a:t>b) Measure and label its angles to explore their relationships</a:t>
            </a:r>
            <a:endParaRPr lang="en-US" sz="2400" dirty="0"/>
          </a:p>
        </p:txBody>
      </p:sp>
      <p:pic>
        <p:nvPicPr>
          <p:cNvPr id="5" name="Picture 4"/>
          <p:cNvPicPr>
            <a:picLocks noChangeAspect="1"/>
          </p:cNvPicPr>
          <p:nvPr/>
        </p:nvPicPr>
        <p:blipFill>
          <a:blip r:embed="rId2"/>
          <a:stretch>
            <a:fillRect/>
          </a:stretch>
        </p:blipFill>
        <p:spPr>
          <a:xfrm>
            <a:off x="5875132" y="1981200"/>
            <a:ext cx="2844800" cy="2298700"/>
          </a:xfrm>
          <a:prstGeom prst="rect">
            <a:avLst/>
          </a:prstGeom>
        </p:spPr>
      </p:pic>
    </p:spTree>
    <p:extLst>
      <p:ext uri="{BB962C8B-B14F-4D97-AF65-F5344CB8AC3E}">
        <p14:creationId xmlns:p14="http://schemas.microsoft.com/office/powerpoint/2010/main" val="396847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checkerboard(across)">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4" y="1981200"/>
            <a:ext cx="7773091" cy="4144963"/>
          </a:xfrm>
        </p:spPr>
        <p:txBody>
          <a:bodyPr/>
          <a:lstStyle/>
          <a:p>
            <a:r>
              <a:rPr lang="en-US" dirty="0" smtClean="0"/>
              <a:t>Cut your first parallelogram into four parts by cutting between each set of parallel sides with a wavy cut.</a:t>
            </a:r>
          </a:p>
          <a:p>
            <a:r>
              <a:rPr lang="en-US" dirty="0" smtClean="0"/>
              <a:t>Put Angle A on top of Angle D</a:t>
            </a:r>
          </a:p>
          <a:p>
            <a:r>
              <a:rPr lang="en-US" dirty="0" smtClean="0"/>
              <a:t>Put Angle B on top of Angle C…. What do you notice about your parallelogram’s angles and your partners? Turn and talk! </a:t>
            </a:r>
          </a:p>
          <a:p>
            <a:r>
              <a:rPr lang="en-US" dirty="0" smtClean="0"/>
              <a:t>Place your angles along side each other and find as many combinations that form straight lines as you can. Compare your findings with your partner’s. What do you notice? How many pairs did you find?</a:t>
            </a:r>
            <a:endParaRPr lang="en-US" dirty="0"/>
          </a:p>
        </p:txBody>
      </p:sp>
      <p:sp>
        <p:nvSpPr>
          <p:cNvPr id="4" name="Title 1"/>
          <p:cNvSpPr>
            <a:spLocks noGrp="1"/>
          </p:cNvSpPr>
          <p:nvPr>
            <p:ph type="title"/>
          </p:nvPr>
        </p:nvSpPr>
        <p:spPr>
          <a:xfrm>
            <a:off x="498474" y="484094"/>
            <a:ext cx="7556313" cy="1327036"/>
          </a:xfrm>
        </p:spPr>
        <p:txBody>
          <a:bodyPr/>
          <a:lstStyle/>
          <a:p>
            <a:r>
              <a:rPr lang="en-US" dirty="0" smtClean="0"/>
              <a:t>Problem 1</a:t>
            </a:r>
            <a:br>
              <a:rPr lang="en-US" dirty="0" smtClean="0"/>
            </a:br>
            <a:r>
              <a:rPr lang="en-US" sz="2400" dirty="0" smtClean="0"/>
              <a:t>b) Measure and label its angles to explore their relationships</a:t>
            </a:r>
            <a:endParaRPr lang="en-US" sz="2400" dirty="0"/>
          </a:p>
        </p:txBody>
      </p:sp>
      <p:sp>
        <p:nvSpPr>
          <p:cNvPr id="7" name="Folded Corner 6"/>
          <p:cNvSpPr/>
          <p:nvPr/>
        </p:nvSpPr>
        <p:spPr>
          <a:xfrm>
            <a:off x="1987826" y="2794000"/>
            <a:ext cx="5311913" cy="1579217"/>
          </a:xfrm>
          <a:prstGeom prst="foldedCorner">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2286000" y="2895889"/>
            <a:ext cx="4826000" cy="1477328"/>
          </a:xfrm>
          <a:prstGeom prst="rect">
            <a:avLst/>
          </a:prstGeom>
        </p:spPr>
        <p:txBody>
          <a:bodyPr wrap="square">
            <a:spAutoFit/>
          </a:bodyPr>
          <a:lstStyle/>
          <a:p>
            <a:r>
              <a:rPr lang="en-US" dirty="0">
                <a:solidFill>
                  <a:schemeClr val="bg1"/>
                </a:solidFill>
              </a:rPr>
              <a:t>Angles </a:t>
            </a:r>
            <a:r>
              <a:rPr lang="en-US" dirty="0" smtClean="0">
                <a:solidFill>
                  <a:schemeClr val="bg1"/>
                </a:solidFill>
              </a:rPr>
              <a:t>𝐴 </a:t>
            </a:r>
            <a:r>
              <a:rPr lang="en-US" dirty="0">
                <a:solidFill>
                  <a:schemeClr val="bg1"/>
                </a:solidFill>
              </a:rPr>
              <a:t>and </a:t>
            </a:r>
            <a:r>
              <a:rPr lang="en-US" dirty="0" smtClean="0">
                <a:solidFill>
                  <a:schemeClr val="bg1"/>
                </a:solidFill>
              </a:rPr>
              <a:t>𝐶 </a:t>
            </a:r>
            <a:r>
              <a:rPr lang="en-US" dirty="0">
                <a:solidFill>
                  <a:schemeClr val="bg1"/>
                </a:solidFill>
              </a:rPr>
              <a:t>are the same size, and so are Angles </a:t>
            </a:r>
            <a:r>
              <a:rPr lang="en-US" dirty="0" smtClean="0">
                <a:solidFill>
                  <a:schemeClr val="bg1"/>
                </a:solidFill>
              </a:rPr>
              <a:t>𝐵 </a:t>
            </a:r>
            <a:r>
              <a:rPr lang="en-US" dirty="0">
                <a:solidFill>
                  <a:schemeClr val="bg1"/>
                </a:solidFill>
              </a:rPr>
              <a:t>and </a:t>
            </a:r>
            <a:r>
              <a:rPr lang="en-US" dirty="0" smtClean="0">
                <a:solidFill>
                  <a:schemeClr val="bg1"/>
                </a:solidFill>
              </a:rPr>
              <a:t>𝐷. </a:t>
            </a:r>
            <a:r>
              <a:rPr lang="en-US" dirty="0">
                <a:solidFill>
                  <a:schemeClr val="bg1"/>
                </a:solidFill>
                <a:latin typeface="Wingdings"/>
              </a:rPr>
              <a:t> </a:t>
            </a:r>
            <a:r>
              <a:rPr lang="en-US" dirty="0">
                <a:solidFill>
                  <a:schemeClr val="bg1"/>
                </a:solidFill>
              </a:rPr>
              <a:t>Our parallelograms don’t look anything alike, but the angles opposite each other in each of our parallelograms are equal. </a:t>
            </a:r>
          </a:p>
        </p:txBody>
      </p:sp>
      <p:sp>
        <p:nvSpPr>
          <p:cNvPr id="9" name="Folded Corner 8"/>
          <p:cNvSpPr/>
          <p:nvPr/>
        </p:nvSpPr>
        <p:spPr>
          <a:xfrm>
            <a:off x="3463561" y="5322957"/>
            <a:ext cx="4808004" cy="1395752"/>
          </a:xfrm>
          <a:prstGeom prst="foldedCorner">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531052" y="5261695"/>
            <a:ext cx="4572000" cy="1477328"/>
          </a:xfrm>
          <a:prstGeom prst="rect">
            <a:avLst/>
          </a:prstGeom>
        </p:spPr>
        <p:txBody>
          <a:bodyPr>
            <a:spAutoFit/>
          </a:bodyPr>
          <a:lstStyle/>
          <a:p>
            <a:r>
              <a:rPr lang="en-US" dirty="0">
                <a:solidFill>
                  <a:schemeClr val="bg1"/>
                </a:solidFill>
              </a:rPr>
              <a:t>We both found four pairs that make straight lines. </a:t>
            </a:r>
            <a:r>
              <a:rPr lang="en-US" dirty="0">
                <a:solidFill>
                  <a:schemeClr val="bg1"/>
                </a:solidFill>
                <a:latin typeface="Wingdings"/>
              </a:rPr>
              <a:t> </a:t>
            </a:r>
            <a:r>
              <a:rPr lang="en-US" dirty="0">
                <a:solidFill>
                  <a:schemeClr val="bg1"/>
                </a:solidFill>
              </a:rPr>
              <a:t>Yesterday, some of us only had two pairs of angles that made straight lines. Today, all of us have four pairs. </a:t>
            </a:r>
          </a:p>
        </p:txBody>
      </p:sp>
    </p:spTree>
    <p:extLst>
      <p:ext uri="{BB962C8B-B14F-4D97-AF65-F5344CB8AC3E}">
        <p14:creationId xmlns:p14="http://schemas.microsoft.com/office/powerpoint/2010/main" val="3477132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1" nodeType="clickEffect">
                                  <p:stCondLst>
                                    <p:cond delay="0"/>
                                  </p:stCondLst>
                                  <p:childTnLst>
                                    <p:animEffect transition="out" filter="checkerboard(across)">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5" presetClass="exit" presetSubtype="10" fill="hold" grpId="1" nodeType="withEffect">
                                  <p:stCondLst>
                                    <p:cond delay="0"/>
                                  </p:stCondLst>
                                  <p:childTnLst>
                                    <p:animEffect transition="out" filter="checkerboard(across)">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checkerboard(across)">
                                      <p:cBhvr>
                                        <p:cTn id="31" dur="500"/>
                                        <p:tgtEl>
                                          <p:spTgt spid="9"/>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checkerboard(across)">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P spid="8" grpId="1"/>
      <p:bldP spid="9" grpId="0" animBg="1"/>
      <p:bldP spid="10" grpId="0"/>
    </p:bldLst>
  </p:timing>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Advantage.thmx</Template>
  <TotalTime>520</TotalTime>
  <Words>962</Words>
  <Application>Microsoft Office PowerPoint</Application>
  <PresentationFormat>On-screen Show (4:3)</PresentationFormat>
  <Paragraphs>95</Paragraphs>
  <Slides>16</Slides>
  <Notes>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Advantage</vt:lpstr>
      <vt:lpstr>Objective:  Lessons 17: Draw parallelograms to clarify their attributes and define parallelograms based on those attributes.</vt:lpstr>
      <vt:lpstr>Multiply by Multiples of 10 and 100</vt:lpstr>
      <vt:lpstr>Divide Whole Numbers by Unit Fractions and Fractions by Whole Numbers</vt:lpstr>
      <vt:lpstr>Application Problem</vt:lpstr>
      <vt:lpstr>Teacher notes</vt:lpstr>
      <vt:lpstr>Problem 1 a) Draw a parallelogram and articulate the definition</vt:lpstr>
      <vt:lpstr>Problem 1 a) Draw a parallelogram and articulate the definition</vt:lpstr>
      <vt:lpstr>Problem 1 b) Measure and label its angles to explore their relationships</vt:lpstr>
      <vt:lpstr>Problem 1 b) Measure and label its angles to explore their relationships</vt:lpstr>
      <vt:lpstr>Problem 1 ~ Stop and Analyze what we have discovered!</vt:lpstr>
      <vt:lpstr>Problem 1 c) Fold and measure to explore diagonals of parallelograms</vt:lpstr>
      <vt:lpstr>Problem 1 c) Fold and measure to explore diagonals of parallelograms</vt:lpstr>
      <vt:lpstr>Problem 1 c) Fold and measure to explore diagonals of parallelograms</vt:lpstr>
      <vt:lpstr>Get Ready to Finish the Problem Set on Your Own!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  Lessons 17: Draw parallelograms to clarify their attributes and define parallelograms based on those attributes.</dc:title>
  <dc:creator>Keely Clauson</dc:creator>
  <cp:lastModifiedBy>Keely Clauson</cp:lastModifiedBy>
  <cp:revision>13</cp:revision>
  <dcterms:created xsi:type="dcterms:W3CDTF">2015-05-13T10:10:22Z</dcterms:created>
  <dcterms:modified xsi:type="dcterms:W3CDTF">2015-05-13T20:13:07Z</dcterms:modified>
</cp:coreProperties>
</file>